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9" r:id="rId4"/>
    <p:sldId id="260" r:id="rId5"/>
    <p:sldId id="261" r:id="rId6"/>
    <p:sldId id="262" r:id="rId7"/>
    <p:sldId id="263" r:id="rId8"/>
  </p:sldIdLst>
  <p:sldSz cx="12192000" cy="6858000"/>
  <p:notesSz cx="7053263" cy="9309100"/>
  <p:embeddedFontLst>
    <p:embeddedFont>
      <p:font typeface="Antique No 14" panose="02000507020000020003" pitchFamily="2" charset="0"/>
      <p:regular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DC5"/>
    <a:srgbClr val="271F19"/>
    <a:srgbClr val="2E231C"/>
    <a:srgbClr val="311F19"/>
    <a:srgbClr val="8A8170"/>
    <a:srgbClr val="3A332D"/>
    <a:srgbClr val="313A42"/>
    <a:srgbClr val="2F1C16"/>
    <a:srgbClr val="382820"/>
    <a:srgbClr val="201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506" autoAdjust="0"/>
  </p:normalViewPr>
  <p:slideViewPr>
    <p:cSldViewPr snapToGrid="0">
      <p:cViewPr varScale="1">
        <p:scale>
          <a:sx n="33" d="100"/>
          <a:sy n="33" d="100"/>
        </p:scale>
        <p:origin x="2100" y="42"/>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EC926A-3989-424F-A98F-139061439887}"/>
              </a:ext>
            </a:extLst>
          </p:cNvPr>
          <p:cNvSpPr>
            <a:spLocks noGrp="1"/>
          </p:cNvSpPr>
          <p:nvPr>
            <p:ph type="hdr" sz="quarter"/>
          </p:nvPr>
        </p:nvSpPr>
        <p:spPr>
          <a:xfrm>
            <a:off x="0" y="0"/>
            <a:ext cx="3056414" cy="816921"/>
          </a:xfrm>
          <a:prstGeom prst="rect">
            <a:avLst/>
          </a:prstGeom>
        </p:spPr>
        <p:txBody>
          <a:bodyPr vert="horz" lIns="93497" tIns="46749" rIns="93497" bIns="46749" rtlCol="0"/>
          <a:lstStyle>
            <a:lvl1pPr algn="l">
              <a:defRPr sz="1200"/>
            </a:lvl1pPr>
          </a:lstStyle>
          <a:p>
            <a:r>
              <a:rPr lang="en-US" sz="1600" dirty="0">
                <a:latin typeface="Antique No 14" panose="02000507020000020003" pitchFamily="2" charset="0"/>
              </a:rPr>
              <a:t>Parable of the Two Sons</a:t>
            </a:r>
          </a:p>
          <a:p>
            <a:r>
              <a:rPr lang="en-US" dirty="0"/>
              <a:t>(Matthew 21:28-32)</a:t>
            </a:r>
          </a:p>
        </p:txBody>
      </p:sp>
      <p:sp>
        <p:nvSpPr>
          <p:cNvPr id="3" name="Date Placeholder 2">
            <a:extLst>
              <a:ext uri="{FF2B5EF4-FFF2-40B4-BE49-F238E27FC236}">
                <a16:creationId xmlns:a16="http://schemas.microsoft.com/office/drawing/2014/main" id="{5EA9A281-7584-4D2D-AC0C-A570DCE1E6EA}"/>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August 20, 2017 AM &amp; PM</a:t>
            </a:r>
          </a:p>
        </p:txBody>
      </p:sp>
      <p:sp>
        <p:nvSpPr>
          <p:cNvPr id="4" name="Footer Placeholder 3">
            <a:extLst>
              <a:ext uri="{FF2B5EF4-FFF2-40B4-BE49-F238E27FC236}">
                <a16:creationId xmlns:a16="http://schemas.microsoft.com/office/drawing/2014/main" id="{457E760E-980A-4A5E-8E88-60D9A161C950}"/>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57FAC37-4027-4103-B9F5-0135D394DB33}"/>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9C8403A3-1B98-40F8-B1B8-A883CE546B95}" type="slidenum">
              <a:rPr lang="en-US" smtClean="0"/>
              <a:t>‹#›</a:t>
            </a:fld>
            <a:endParaRPr lang="en-US" dirty="0"/>
          </a:p>
        </p:txBody>
      </p:sp>
    </p:spTree>
    <p:extLst>
      <p:ext uri="{BB962C8B-B14F-4D97-AF65-F5344CB8AC3E}">
        <p14:creationId xmlns:p14="http://schemas.microsoft.com/office/powerpoint/2010/main" val="3638717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1C7333F-4337-4F5E-B700-4838D47F516D}" type="datetimeFigureOut">
              <a:rPr lang="en-US" smtClean="0"/>
              <a:t>8/21/2017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C56D344-305D-4999-8086-4C937038D62F}" type="slidenum">
              <a:rPr lang="en-US" smtClean="0"/>
              <a:t>‹#›</a:t>
            </a:fld>
            <a:endParaRPr lang="en-US"/>
          </a:p>
        </p:txBody>
      </p:sp>
    </p:spTree>
    <p:extLst>
      <p:ext uri="{BB962C8B-B14F-4D97-AF65-F5344CB8AC3E}">
        <p14:creationId xmlns:p14="http://schemas.microsoft.com/office/powerpoint/2010/main" val="415592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21:28-32), </a:t>
            </a:r>
            <a:r>
              <a:rPr lang="en-US" b="1" i="0" dirty="0"/>
              <a:t>READ</a:t>
            </a:r>
          </a:p>
          <a:p>
            <a:endParaRPr lang="en-US" b="1" dirty="0"/>
          </a:p>
          <a:p>
            <a:r>
              <a:rPr lang="en-US" b="1" dirty="0"/>
              <a:t>Context:</a:t>
            </a:r>
          </a:p>
          <a:p>
            <a:pPr marL="175308" indent="-175308">
              <a:buFont typeface="Arial" panose="020B0604020202020204" pitchFamily="34" charset="0"/>
              <a:buChar char="•"/>
            </a:pPr>
            <a:r>
              <a:rPr lang="en-US" dirty="0"/>
              <a:t>This parable was directed at the Jewish leaders who had challenged Jesus, while he was teaching in the Temple.  This was the day after he had turned over the tables of the money changers, and used a whip to drive them out and cleanse the Temple (21:12; cf. 15-16).</a:t>
            </a:r>
          </a:p>
          <a:p>
            <a:pPr marL="175308" indent="-175308">
              <a:buFont typeface="Arial" panose="020B0604020202020204" pitchFamily="34" charset="0"/>
              <a:buChar char="•"/>
            </a:pPr>
            <a:r>
              <a:rPr lang="en-US" b="1" dirty="0"/>
              <a:t>(verse 23), </a:t>
            </a:r>
            <a:r>
              <a:rPr lang="en-US" i="1" dirty="0"/>
              <a:t>“Now when He came into the temple, the chief priests and the elders of the people confronted Him as He was teaching, and said, ‘By what authority are You doing these things? And who gave You this authority?’”</a:t>
            </a:r>
          </a:p>
          <a:p>
            <a:pPr marL="175308" indent="-175308">
              <a:buFont typeface="Arial" panose="020B0604020202020204" pitchFamily="34" charset="0"/>
              <a:buChar char="•"/>
            </a:pPr>
            <a:r>
              <a:rPr lang="en-US" i="0" dirty="0"/>
              <a:t>So, this parable had a different purpose than other parables Jesus taught</a:t>
            </a:r>
          </a:p>
          <a:p>
            <a:pPr marL="175308" indent="-175308">
              <a:buFont typeface="Arial" panose="020B0604020202020204" pitchFamily="34" charset="0"/>
              <a:buChar char="•"/>
            </a:pPr>
            <a:r>
              <a:rPr lang="en-US" b="1" i="0" dirty="0"/>
              <a:t>(Matthew 13:11), [Disciples asked Jesus why he was teaching in Parables], </a:t>
            </a:r>
            <a:r>
              <a:rPr lang="en-US" i="1" dirty="0"/>
              <a:t>“He answered and said to them, ‘Because it has been given to you to know the mysteries of the kingdom of heaven, but to them it has not been given.”</a:t>
            </a:r>
          </a:p>
          <a:p>
            <a:pPr marL="642795" lvl="1" indent="-175308">
              <a:buFont typeface="Arial" panose="020B0604020202020204" pitchFamily="34" charset="0"/>
              <a:buChar char="•"/>
            </a:pPr>
            <a:r>
              <a:rPr lang="en-US" i="0" dirty="0"/>
              <a:t>Sometimes, parables were used by Jesus to disguise in some way the meaning of the message He was sharing.</a:t>
            </a:r>
          </a:p>
          <a:p>
            <a:pPr marL="642795" lvl="1" indent="-175308">
              <a:buFont typeface="Arial" panose="020B0604020202020204" pitchFamily="34" charset="0"/>
              <a:buChar char="•"/>
            </a:pPr>
            <a:r>
              <a:rPr lang="en-US" i="0" dirty="0"/>
              <a:t>However, in our parable, there is a specific purpose that Jesus’ clearly reveals to his audience in his explanation of the story.</a:t>
            </a:r>
          </a:p>
          <a:p>
            <a:endParaRPr lang="en-US" dirty="0"/>
          </a:p>
          <a:p>
            <a:r>
              <a:rPr lang="en-US" dirty="0"/>
              <a:t>(Note:  Portrait – The Parable of the Two Sons, Artist A.N. </a:t>
            </a:r>
            <a:r>
              <a:rPr lang="en-US" dirty="0" err="1"/>
              <a:t>Mironov</a:t>
            </a:r>
            <a:r>
              <a:rPr lang="en-US" dirty="0"/>
              <a:t>. 2012.  Used under Creative Commons permissions)</a:t>
            </a:r>
          </a:p>
        </p:txBody>
      </p:sp>
      <p:sp>
        <p:nvSpPr>
          <p:cNvPr id="4" name="Slide Number Placeholder 3"/>
          <p:cNvSpPr>
            <a:spLocks noGrp="1"/>
          </p:cNvSpPr>
          <p:nvPr>
            <p:ph type="sldNum" sz="quarter" idx="10"/>
          </p:nvPr>
        </p:nvSpPr>
        <p:spPr/>
        <p:txBody>
          <a:bodyPr/>
          <a:lstStyle/>
          <a:p>
            <a:fld id="{FC56D344-305D-4999-8086-4C937038D62F}" type="slidenum">
              <a:rPr lang="en-US" smtClean="0"/>
              <a:t>1</a:t>
            </a:fld>
            <a:endParaRPr lang="en-US"/>
          </a:p>
        </p:txBody>
      </p:sp>
    </p:spTree>
    <p:extLst>
      <p:ext uri="{BB962C8B-B14F-4D97-AF65-F5344CB8AC3E}">
        <p14:creationId xmlns:p14="http://schemas.microsoft.com/office/powerpoint/2010/main" val="421852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spoke to the people about the John the Baptist, and Luke records their responses.</a:t>
            </a:r>
          </a:p>
          <a:p>
            <a:r>
              <a:rPr lang="en-US" b="1" dirty="0"/>
              <a:t>(Luke 7:28-30), </a:t>
            </a:r>
            <a:r>
              <a:rPr lang="en-US" i="1" dirty="0"/>
              <a:t>“For I say to you, among those born of women there is not a greater prophet than John the Baptist; but he who is least in the kingdom of God is greater than he.“ </a:t>
            </a:r>
            <a:r>
              <a:rPr lang="en-US" i="1" baseline="30000" dirty="0"/>
              <a:t>29</a:t>
            </a:r>
            <a:r>
              <a:rPr lang="en-US" i="1" dirty="0"/>
              <a:t> And when all the people heard Him, even the tax collectors justified God, having been baptized with the baptism of John. </a:t>
            </a:r>
            <a:r>
              <a:rPr lang="en-US" i="1" baseline="30000" dirty="0"/>
              <a:t>30</a:t>
            </a:r>
            <a:r>
              <a:rPr lang="en-US" i="1" dirty="0"/>
              <a:t> </a:t>
            </a:r>
            <a:r>
              <a:rPr lang="en-US" i="1" u="sng" dirty="0"/>
              <a:t>But the Pharisees and lawyers rejected the will of God for themselves, not having been baptized by him</a:t>
            </a:r>
            <a:r>
              <a:rPr lang="en-US" i="1" dirty="0"/>
              <a:t>.”</a:t>
            </a:r>
          </a:p>
          <a:p>
            <a:pPr marL="175308" indent="-175308">
              <a:buFont typeface="Arial" panose="020B0604020202020204" pitchFamily="34" charset="0"/>
              <a:buChar char="•"/>
            </a:pPr>
            <a:r>
              <a:rPr lang="en-US" i="0" dirty="0"/>
              <a:t>This expresses the reality of the conditions Jesus spoke of in this parable.  Remember the words of John the Baptist himself…</a:t>
            </a:r>
          </a:p>
          <a:p>
            <a:r>
              <a:rPr lang="en-US" b="1" i="0" dirty="0"/>
              <a:t>(Matthew 3:4-10), </a:t>
            </a:r>
            <a:r>
              <a:rPr lang="en-US" i="1" dirty="0"/>
              <a:t>“Now John himself was clothed in camel's hair, with a leather belt around his waist; and his food was locusts and wild honey. 5 Then Jerusalem, all Judea, and all the region around the Jordan went out to him </a:t>
            </a:r>
            <a:r>
              <a:rPr lang="en-US" i="1" baseline="30000" dirty="0"/>
              <a:t>6</a:t>
            </a:r>
            <a:r>
              <a:rPr lang="en-US" i="1" dirty="0"/>
              <a:t> and were baptized by him in the Jordan, confessing their sins. </a:t>
            </a:r>
            <a:r>
              <a:rPr lang="en-US" i="1" baseline="30000" dirty="0"/>
              <a:t>7</a:t>
            </a:r>
            <a:r>
              <a:rPr lang="en-US" i="1" dirty="0"/>
              <a:t> </a:t>
            </a:r>
            <a:r>
              <a:rPr lang="en-US" i="1" u="sng" dirty="0"/>
              <a:t>But when he saw many of the Pharisees and Sadducees coming to his baptism, he said to them, "Brood of vipers! Who warned you to flee from the wrath to come</a:t>
            </a:r>
            <a:r>
              <a:rPr lang="en-US" i="1" dirty="0"/>
              <a:t>? </a:t>
            </a:r>
            <a:r>
              <a:rPr lang="en-US" i="1" baseline="30000" dirty="0"/>
              <a:t>8</a:t>
            </a:r>
            <a:r>
              <a:rPr lang="en-US" i="1" dirty="0"/>
              <a:t> Therefore bear fruits worthy of repentance, </a:t>
            </a:r>
            <a:r>
              <a:rPr lang="en-US" i="1" baseline="30000" dirty="0"/>
              <a:t>9</a:t>
            </a:r>
            <a:r>
              <a:rPr lang="en-US" i="1" dirty="0"/>
              <a:t> and do not think to say to yourselves, 'We have Abraham as our father. ' For I say to you that God is able to raise up children to Abraham from these stones. </a:t>
            </a:r>
            <a:r>
              <a:rPr lang="en-US" i="1" baseline="30000" dirty="0"/>
              <a:t>10 </a:t>
            </a:r>
            <a:r>
              <a:rPr lang="en-US" i="1" dirty="0"/>
              <a:t>And even now the ax is laid to the root of the trees. </a:t>
            </a:r>
            <a:r>
              <a:rPr lang="en-US" i="1" u="sng" dirty="0"/>
              <a:t>Therefore every tree which does not bear good fruit is cut down and thrown into the fire</a:t>
            </a:r>
            <a:r>
              <a:rPr lang="en-US" i="1" dirty="0"/>
              <a:t>.”</a:t>
            </a:r>
          </a:p>
          <a:p>
            <a:pPr marL="175308" indent="-175308">
              <a:buFont typeface="Arial" panose="020B0604020202020204" pitchFamily="34" charset="0"/>
              <a:buChar char="•"/>
            </a:pPr>
            <a:r>
              <a:rPr lang="en-US" b="1" i="0" dirty="0"/>
              <a:t>The Jewish leaders were:  prideful, hypocritical, more interested in power than truth, and rejected both John’s message, and the Lord Himself.  Even as they acknowledged His divine power, they sought to destroy Him.</a:t>
            </a:r>
          </a:p>
          <a:p>
            <a:pPr marL="175308" indent="-175308">
              <a:buFont typeface="Arial" panose="020B0604020202020204" pitchFamily="34" charset="0"/>
              <a:buChar char="•"/>
            </a:pPr>
            <a:r>
              <a:rPr lang="en-US" b="1" i="0" dirty="0"/>
              <a:t>(Acts 4:15-17), [Consider the response of these leaders to the miracle performed by Peter in Jerusalem. He healed a lame man at the gate called Beautiful.], </a:t>
            </a:r>
            <a:r>
              <a:rPr lang="en-US" b="0" i="1" dirty="0"/>
              <a:t>“But when they had commanded them to go aside out of the council, they conferred among themselves, </a:t>
            </a:r>
            <a:r>
              <a:rPr lang="en-US" b="0" i="1" baseline="30000" dirty="0"/>
              <a:t>16 </a:t>
            </a:r>
            <a:r>
              <a:rPr lang="en-US" b="0" i="1" dirty="0"/>
              <a:t>saying, "What shall we do to these men? </a:t>
            </a:r>
            <a:r>
              <a:rPr lang="en-US" b="0" i="1" u="sng" dirty="0"/>
              <a:t>For, indeed, that a notable miracle has been done through them is evident to all who dwell in Jerusalem, and we cannot deny it</a:t>
            </a:r>
            <a:r>
              <a:rPr lang="en-US" b="0" i="1" dirty="0"/>
              <a:t>. </a:t>
            </a:r>
            <a:r>
              <a:rPr lang="en-US" b="0" i="1" baseline="30000" dirty="0"/>
              <a:t>17</a:t>
            </a:r>
            <a:r>
              <a:rPr lang="en-US" b="0" i="1" dirty="0"/>
              <a:t> But so that it spreads no further among the people, let us severely threaten them, that from now on they speak to no man in this name.”</a:t>
            </a:r>
          </a:p>
        </p:txBody>
      </p:sp>
      <p:sp>
        <p:nvSpPr>
          <p:cNvPr id="4" name="Slide Number Placeholder 3"/>
          <p:cNvSpPr>
            <a:spLocks noGrp="1"/>
          </p:cNvSpPr>
          <p:nvPr>
            <p:ph type="sldNum" sz="quarter" idx="10"/>
          </p:nvPr>
        </p:nvSpPr>
        <p:spPr/>
        <p:txBody>
          <a:bodyPr/>
          <a:lstStyle/>
          <a:p>
            <a:fld id="{FC56D344-305D-4999-8086-4C937038D62F}" type="slidenum">
              <a:rPr lang="en-US" smtClean="0"/>
              <a:t>2</a:t>
            </a:fld>
            <a:endParaRPr lang="en-US"/>
          </a:p>
        </p:txBody>
      </p:sp>
    </p:spTree>
    <p:extLst>
      <p:ext uri="{BB962C8B-B14F-4D97-AF65-F5344CB8AC3E}">
        <p14:creationId xmlns:p14="http://schemas.microsoft.com/office/powerpoint/2010/main" val="112841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question for the Jewish leaders:  “Which of the two did the will of the father?”</a:t>
            </a:r>
          </a:p>
          <a:p>
            <a:pPr marL="175308" indent="-175308">
              <a:buFont typeface="Arial" panose="020B0604020202020204" pitchFamily="34" charset="0"/>
              <a:buChar char="•"/>
            </a:pPr>
            <a:r>
              <a:rPr lang="en-US" dirty="0"/>
              <a:t>The one who said he would, but didn’t did not do the will of the father.</a:t>
            </a:r>
          </a:p>
          <a:p>
            <a:pPr marL="175308" indent="-175308">
              <a:buFont typeface="Arial" panose="020B0604020202020204" pitchFamily="34" charset="0"/>
              <a:buChar char="•"/>
            </a:pPr>
            <a:r>
              <a:rPr lang="en-US" dirty="0"/>
              <a:t>The one who said he wouldn’t, but then had a change of heart and did, he is the one who did the will of the father.</a:t>
            </a:r>
          </a:p>
          <a:p>
            <a:r>
              <a:rPr lang="en-US" b="1" dirty="0"/>
              <a:t>So, why would tax collectors and harlots precede the Jewish leaders into the kingdom of God?</a:t>
            </a:r>
          </a:p>
          <a:p>
            <a:pPr marL="175308" indent="-175308">
              <a:buFont typeface="Arial" panose="020B0604020202020204" pitchFamily="34" charset="0"/>
              <a:buChar char="•"/>
            </a:pPr>
            <a:r>
              <a:rPr lang="en-US" dirty="0"/>
              <a:t>The tax collectors and harlots did the will of God, the Father (the common people, who the leaders dismissed as profane).</a:t>
            </a:r>
          </a:p>
          <a:p>
            <a:r>
              <a:rPr lang="en-US" b="1" dirty="0"/>
              <a:t>(Matthew 3:5-6), [Remember, John the Baptist was a man from God</a:t>
            </a:r>
            <a:r>
              <a:rPr lang="en-US" b="1" i="1" dirty="0"/>
              <a:t>], </a:t>
            </a:r>
            <a:r>
              <a:rPr lang="en-US" i="1" dirty="0"/>
              <a:t>“Then Jerusalem, all Judea, and all the region around the Jordan went out to him </a:t>
            </a:r>
            <a:r>
              <a:rPr lang="en-US" i="1" baseline="30000" dirty="0"/>
              <a:t>6</a:t>
            </a:r>
            <a:r>
              <a:rPr lang="en-US" i="1" dirty="0"/>
              <a:t> and were baptized by him in the Jordan, confessing their sins.”</a:t>
            </a:r>
          </a:p>
          <a:p>
            <a:pPr marL="175308" indent="-175308">
              <a:buFont typeface="Arial" panose="020B0604020202020204" pitchFamily="34" charset="0"/>
              <a:buChar char="•"/>
            </a:pPr>
            <a:r>
              <a:rPr lang="en-US" i="0" dirty="0"/>
              <a:t>The Jewish leaders had not, did not, and never did accept God’s will (either regarding John’s baptism or the teaching and commands of the Lord Himself!</a:t>
            </a:r>
          </a:p>
          <a:p>
            <a:endParaRPr lang="en-US" dirty="0"/>
          </a:p>
          <a:p>
            <a:r>
              <a:rPr lang="en-US" b="1" dirty="0"/>
              <a:t>Obedience to God is essential for our salvation!</a:t>
            </a:r>
          </a:p>
          <a:p>
            <a:r>
              <a:rPr lang="en-US" b="1" dirty="0"/>
              <a:t>(Matthew 7:21-23), </a:t>
            </a:r>
            <a:r>
              <a:rPr lang="en-US" i="1" dirty="0"/>
              <a:t>“Not everyone who says to Me, ‘Lord, Lord,’ shall enter the kingdom of heaven, but he who does the will of My Father in heaven. </a:t>
            </a:r>
            <a:r>
              <a:rPr lang="en-US" i="1" baseline="30000" dirty="0"/>
              <a:t>22</a:t>
            </a:r>
            <a:r>
              <a:rPr lang="en-US" i="1" dirty="0"/>
              <a:t> Many will say to Me in that day, ‘Lord, Lord, have we not prophesied in Your name, cast out demons in Your name, and done many wonders in Your name?’ </a:t>
            </a:r>
            <a:r>
              <a:rPr lang="en-US" i="1" baseline="30000" dirty="0"/>
              <a:t>23</a:t>
            </a:r>
            <a:r>
              <a:rPr lang="en-US" i="1" dirty="0"/>
              <a:t> And then I will declare to them, ‘I never knew you; depart from Me, you who practice lawlessness!’”</a:t>
            </a:r>
          </a:p>
          <a:p>
            <a:r>
              <a:rPr lang="en-US" b="1" i="0" dirty="0"/>
              <a:t>(1 Corinthians 7:19), [This passage especially </a:t>
            </a:r>
            <a:r>
              <a:rPr lang="en-US" b="1" i="0" dirty="0" err="1"/>
              <a:t>apropro</a:t>
            </a:r>
            <a:r>
              <a:rPr lang="en-US" b="1" i="0" dirty="0"/>
              <a:t>, as Jesus was condemning the Jewish leaders], </a:t>
            </a:r>
            <a:r>
              <a:rPr lang="en-US" i="1" dirty="0"/>
              <a:t>“Circumcision is nothing and uncircumcision is nothing, but keeping the commandments of God is what matters.</a:t>
            </a:r>
          </a:p>
          <a:p>
            <a:pPr marL="175308" indent="-175308">
              <a:buFont typeface="Arial" panose="020B0604020202020204" pitchFamily="34" charset="0"/>
              <a:buChar char="•"/>
            </a:pPr>
            <a:r>
              <a:rPr lang="en-US" b="1" i="0" dirty="0"/>
              <a:t>This lesson especially important today</a:t>
            </a:r>
          </a:p>
          <a:p>
            <a:pPr marL="642795" lvl="1" indent="-175308">
              <a:buFont typeface="Arial" panose="020B0604020202020204" pitchFamily="34" charset="0"/>
              <a:buChar char="•"/>
            </a:pPr>
            <a:r>
              <a:rPr lang="en-US" i="0" dirty="0"/>
              <a:t>Too many claim Jesus is their Lord, but are not obedient to His will</a:t>
            </a:r>
          </a:p>
          <a:p>
            <a:r>
              <a:rPr lang="en-US" b="1" i="0" dirty="0"/>
              <a:t>(Luke 6:46-49), </a:t>
            </a:r>
            <a:r>
              <a:rPr lang="en-US" i="1" dirty="0"/>
              <a:t>“But why do you call Me ‘Lord, Lord,’ and not do the things which I say? </a:t>
            </a:r>
            <a:r>
              <a:rPr lang="en-US" i="1" baseline="30000" dirty="0"/>
              <a:t>47</a:t>
            </a:r>
            <a:r>
              <a:rPr lang="en-US" i="1" dirty="0"/>
              <a:t> Whoever comes to Me, and hears My sayings and does them, I will show you whom he is like: </a:t>
            </a:r>
            <a:r>
              <a:rPr lang="en-US" i="1" baseline="30000" dirty="0"/>
              <a:t>48 </a:t>
            </a:r>
            <a:r>
              <a:rPr lang="en-US" i="1" dirty="0"/>
              <a:t>He is like a man building a house, who dug deep and laid the foundation on the rock. And when the flood arose, the stream beat vehemently against that house, and could not shake it, for it was founded on the rock. </a:t>
            </a:r>
            <a:r>
              <a:rPr lang="en-US" i="1" baseline="30000" dirty="0"/>
              <a:t>49 </a:t>
            </a:r>
            <a:r>
              <a:rPr lang="en-US" i="1" dirty="0"/>
              <a:t>But he who heard and did nothing is like a man who built a house on the earth without a foundation, against which the stream beat vehemently; and immediately it fell. And the ruin of that house was great.”</a:t>
            </a:r>
          </a:p>
          <a:p>
            <a:pPr marL="642795" lvl="1" indent="-175308">
              <a:buFont typeface="Arial" panose="020B0604020202020204" pitchFamily="34" charset="0"/>
              <a:buChar char="•"/>
            </a:pPr>
            <a:r>
              <a:rPr lang="en-US" i="0" dirty="0"/>
              <a:t>Modern Doctrines (Faith Only, Perseverance of the Saints) deny the necessity of obedience to standing with God!</a:t>
            </a:r>
          </a:p>
          <a:p>
            <a:pPr marL="175308" indent="-175308">
              <a:buFont typeface="Arial" panose="020B0604020202020204" pitchFamily="34" charset="0"/>
              <a:buChar char="•"/>
            </a:pPr>
            <a:r>
              <a:rPr lang="en-US" i="0" dirty="0"/>
              <a:t>God demands obedience from His children!</a:t>
            </a:r>
          </a:p>
          <a:p>
            <a:r>
              <a:rPr lang="en-US" b="1" i="0" dirty="0"/>
              <a:t>(Hebrews 5:9), </a:t>
            </a:r>
            <a:r>
              <a:rPr lang="en-US" i="1" dirty="0"/>
              <a:t>“And having been perfected, He became the author of eternal salvation to all who obey Him.”</a:t>
            </a:r>
          </a:p>
        </p:txBody>
      </p:sp>
      <p:sp>
        <p:nvSpPr>
          <p:cNvPr id="4" name="Slide Number Placeholder 3"/>
          <p:cNvSpPr>
            <a:spLocks noGrp="1"/>
          </p:cNvSpPr>
          <p:nvPr>
            <p:ph type="sldNum" sz="quarter" idx="10"/>
          </p:nvPr>
        </p:nvSpPr>
        <p:spPr/>
        <p:txBody>
          <a:bodyPr/>
          <a:lstStyle/>
          <a:p>
            <a:fld id="{FC56D344-305D-4999-8086-4C937038D62F}" type="slidenum">
              <a:rPr lang="en-US" smtClean="0"/>
              <a:t>3</a:t>
            </a:fld>
            <a:endParaRPr lang="en-US"/>
          </a:p>
        </p:txBody>
      </p:sp>
    </p:spTree>
    <p:extLst>
      <p:ext uri="{BB962C8B-B14F-4D97-AF65-F5344CB8AC3E}">
        <p14:creationId xmlns:p14="http://schemas.microsoft.com/office/powerpoint/2010/main" val="73205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mentioned two groups specifically that were sneered at by the Jewish leaders (publicans and harlots).</a:t>
            </a:r>
          </a:p>
          <a:p>
            <a:r>
              <a:rPr lang="en-US" b="1" dirty="0"/>
              <a:t>(Matthew 9:10-13), </a:t>
            </a:r>
            <a:r>
              <a:rPr lang="en-US" i="1" dirty="0"/>
              <a:t>“Now it happened, as Jesus sat at the table in the house, that behold, many tax collectors and sinners came and sat down with Him and His disciples. 11 And when the Pharisees saw it, they said to His disciples, ‘Why does your Teacher eat with tax collectors and sinners?’ </a:t>
            </a:r>
            <a:r>
              <a:rPr lang="en-US" i="1" baseline="30000" dirty="0"/>
              <a:t>12</a:t>
            </a:r>
            <a:r>
              <a:rPr lang="en-US" i="1" dirty="0"/>
              <a:t> When Jesus heard that, He said to them, ‘Those who are well have no need of a physician, but those who are sick. </a:t>
            </a:r>
            <a:r>
              <a:rPr lang="en-US" i="1" baseline="30000" dirty="0"/>
              <a:t>13</a:t>
            </a:r>
            <a:r>
              <a:rPr lang="en-US" i="1" dirty="0"/>
              <a:t> But go and learn what this means: “I desire mercy and not sacrifice.” ‘For I did not come to call the righteous, but sinners, to repentance.’”</a:t>
            </a:r>
          </a:p>
          <a:p>
            <a:r>
              <a:rPr lang="en-US" b="1" i="0" dirty="0"/>
              <a:t>(Luke 7:39</a:t>
            </a:r>
            <a:r>
              <a:rPr lang="en-US" b="1" i="0" dirty="0">
                <a:sym typeface="Wingdings" panose="05000000000000000000" pitchFamily="2" charset="2"/>
              </a:rPr>
              <a:t>), [Woman, maybe a prostitute (sinner), alabaster flask of ointment anointed his feet], </a:t>
            </a:r>
            <a:r>
              <a:rPr lang="en-US" i="1" dirty="0">
                <a:sym typeface="Wingdings" panose="05000000000000000000" pitchFamily="2" charset="2"/>
              </a:rPr>
              <a:t>“Now when the Pharisee who had invited Him saw this, he spoke to himself, saying, "This Man, if He were a prophet, would know who and what manner of woman this is who is touching Him, for she is a sinner.”</a:t>
            </a:r>
          </a:p>
          <a:p>
            <a:pPr marL="175308" indent="-175308">
              <a:buFont typeface="Arial" panose="020B0604020202020204" pitchFamily="34" charset="0"/>
              <a:buChar char="•"/>
            </a:pPr>
            <a:r>
              <a:rPr lang="en-US" b="1" i="0" dirty="0">
                <a:sym typeface="Wingdings" panose="05000000000000000000" pitchFamily="2" charset="2"/>
              </a:rPr>
              <a:t>Jesus admonished the Pharisee, as she had done much more to show respect for him than the Pharisee had done, she had loved more, and was forgiven.</a:t>
            </a:r>
            <a:endParaRPr lang="en-US" b="1" i="0" dirty="0"/>
          </a:p>
          <a:p>
            <a:pPr marL="175308" indent="-175308">
              <a:buFont typeface="Arial" panose="020B0604020202020204" pitchFamily="34" charset="0"/>
              <a:buChar char="•"/>
            </a:pPr>
            <a:r>
              <a:rPr lang="en-US" i="0" dirty="0"/>
              <a:t>A fair principle of truth that God has consistently applied to mankind, true repentance brings forgiveness!</a:t>
            </a:r>
          </a:p>
          <a:p>
            <a:r>
              <a:rPr lang="en-US" b="1" i="0" dirty="0"/>
              <a:t>(Ezekiel 18:21-23), </a:t>
            </a:r>
            <a:r>
              <a:rPr lang="en-US" i="1" dirty="0"/>
              <a:t>“But if a wicked man turns from all his sins which he has committed, keeps all My statutes, and does what is lawful and right, he shall surely live; he shall not die. </a:t>
            </a:r>
            <a:r>
              <a:rPr lang="en-US" i="1" baseline="30000" dirty="0"/>
              <a:t>22</a:t>
            </a:r>
            <a:r>
              <a:rPr lang="en-US" i="1" dirty="0"/>
              <a:t> None of the transgressions which he has committed shall be remembered against him; because of the righteousness which he has done, he shall live. </a:t>
            </a:r>
            <a:r>
              <a:rPr lang="en-US" i="1" baseline="30000" dirty="0"/>
              <a:t>23</a:t>
            </a:r>
            <a:r>
              <a:rPr lang="en-US" i="1" dirty="0"/>
              <a:t> ‘Do I have any pleasure at all that the wicked should die?’, says the Lord God, ‘and not that he should turn from his ways and live?’”</a:t>
            </a:r>
          </a:p>
          <a:p>
            <a:pPr marL="175308" indent="-175308">
              <a:buFont typeface="Arial" panose="020B0604020202020204" pitchFamily="34" charset="0"/>
              <a:buChar char="•"/>
            </a:pPr>
            <a:r>
              <a:rPr lang="en-US" b="1" i="0" dirty="0"/>
              <a:t>It is wrong to think of ourselves as better than others, or justified because of who we are.  (Like the Jewish leaders did).</a:t>
            </a:r>
          </a:p>
          <a:p>
            <a:r>
              <a:rPr lang="en-US" b="1" i="0" dirty="0"/>
              <a:t>(Luke 18:11,14), (11), </a:t>
            </a:r>
            <a:r>
              <a:rPr lang="en-US" i="1" dirty="0"/>
              <a:t>“The Pharisee stood and prayed thus with himself, 'God, I thank You that I am not like other men—extortioners, unjust, adulterers, or even as this tax collector.’” </a:t>
            </a:r>
            <a:r>
              <a:rPr lang="en-US" b="1" i="0" dirty="0"/>
              <a:t>(14) [Jesus said], </a:t>
            </a:r>
            <a:r>
              <a:rPr lang="en-US" i="1" dirty="0"/>
              <a:t>“I tell you, this man went down to his house justified rather than the other; for everyone who exalts himself will be humbled, and he who humbles himself will be exalted.”</a:t>
            </a:r>
          </a:p>
          <a:p>
            <a:pPr marL="175308" indent="-175308">
              <a:buFont typeface="Arial" panose="020B0604020202020204" pitchFamily="34" charset="0"/>
              <a:buChar char="•"/>
            </a:pPr>
            <a:r>
              <a:rPr lang="en-US" b="1" i="0" dirty="0"/>
              <a:t>Classism, Racism, Bigotry, Sexism, Ageism, Hate is sinful, and will condemn a soul to hell!</a:t>
            </a:r>
          </a:p>
          <a:p>
            <a:r>
              <a:rPr lang="en-US" b="1" i="0" dirty="0"/>
              <a:t>(James 2:8-9), </a:t>
            </a:r>
            <a:r>
              <a:rPr lang="en-US" b="0" i="1" dirty="0"/>
              <a:t>“If you really fulfill the royal law according to the Scripture, ‘You shall love your neighbor as yourself,’ you do well; </a:t>
            </a:r>
            <a:r>
              <a:rPr lang="en-US" b="0" i="1" baseline="30000" dirty="0"/>
              <a:t>9</a:t>
            </a:r>
            <a:r>
              <a:rPr lang="en-US" b="0" i="1" dirty="0"/>
              <a:t> but if you show partiality, you commit sin, and are convicted by the law as transgressors.”</a:t>
            </a:r>
          </a:p>
        </p:txBody>
      </p:sp>
      <p:sp>
        <p:nvSpPr>
          <p:cNvPr id="4" name="Slide Number Placeholder 3"/>
          <p:cNvSpPr>
            <a:spLocks noGrp="1"/>
          </p:cNvSpPr>
          <p:nvPr>
            <p:ph type="sldNum" sz="quarter" idx="10"/>
          </p:nvPr>
        </p:nvSpPr>
        <p:spPr/>
        <p:txBody>
          <a:bodyPr/>
          <a:lstStyle/>
          <a:p>
            <a:fld id="{FC56D344-305D-4999-8086-4C937038D62F}" type="slidenum">
              <a:rPr lang="en-US" smtClean="0"/>
              <a:t>4</a:t>
            </a:fld>
            <a:endParaRPr lang="en-US"/>
          </a:p>
        </p:txBody>
      </p:sp>
    </p:spTree>
    <p:extLst>
      <p:ext uri="{BB962C8B-B14F-4D97-AF65-F5344CB8AC3E}">
        <p14:creationId xmlns:p14="http://schemas.microsoft.com/office/powerpoint/2010/main" val="140431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2:36), </a:t>
            </a:r>
            <a:r>
              <a:rPr lang="en-US" i="1" dirty="0"/>
              <a:t>“Therefore let all the house of Israel know assuredly that God has made this Jesus, whom you crucified, both Lord and Christ.“</a:t>
            </a:r>
          </a:p>
          <a:p>
            <a:r>
              <a:rPr lang="en-US" b="1" i="0" dirty="0"/>
              <a:t>(Luke 6:46), </a:t>
            </a:r>
            <a:r>
              <a:rPr lang="en-US" i="1" dirty="0"/>
              <a:t>“But why do you call Me ‘Lord, Lord,’ and not do the things which I say?”</a:t>
            </a:r>
          </a:p>
          <a:p>
            <a:pPr marL="175308" indent="-175308">
              <a:buFont typeface="Arial" panose="020B0604020202020204" pitchFamily="34" charset="0"/>
              <a:buChar char="•"/>
            </a:pPr>
            <a:r>
              <a:rPr lang="en-US" b="1" i="0" dirty="0"/>
              <a:t>It is not acceptable to Claim Jesus as Lord if you do not obey His will.  (I’m not so much concerned about those who do not profess to be Christians.  My concern is with those who say Jesus is their Lord, but do not obey).</a:t>
            </a:r>
          </a:p>
          <a:p>
            <a:pPr marL="642795" lvl="1" indent="-175308">
              <a:buFont typeface="Arial" panose="020B0604020202020204" pitchFamily="34" charset="0"/>
              <a:buChar char="•"/>
            </a:pPr>
            <a:r>
              <a:rPr lang="en-US" b="0" i="0" dirty="0"/>
              <a:t>Denominational doctrine and practices</a:t>
            </a:r>
          </a:p>
          <a:p>
            <a:pPr marL="642795" lvl="1" indent="-175308">
              <a:buFont typeface="Arial" panose="020B0604020202020204" pitchFamily="34" charset="0"/>
              <a:buChar char="•"/>
            </a:pPr>
            <a:r>
              <a:rPr lang="en-US" b="0" i="0" dirty="0"/>
              <a:t>Problems in the church (Moral sin, lack of attendance, apathy, lack of hospitality, lack of benevolence, lack of study, lack of evangelism)</a:t>
            </a:r>
          </a:p>
          <a:p>
            <a:r>
              <a:rPr lang="en-US" b="1" dirty="0"/>
              <a:t>(1 John 2:3-6), </a:t>
            </a:r>
            <a:r>
              <a:rPr lang="en-US" i="1" dirty="0"/>
              <a:t>“Now by this we know that we know Him, if we keep His commandments. </a:t>
            </a:r>
            <a:r>
              <a:rPr lang="en-US" i="1" baseline="30000" dirty="0"/>
              <a:t>4</a:t>
            </a:r>
            <a:r>
              <a:rPr lang="en-US" i="1" dirty="0"/>
              <a:t> He who says, "I know Him," and does not keep His commandments, is a liar, and the truth is not in him. </a:t>
            </a:r>
            <a:r>
              <a:rPr lang="en-US" i="1" baseline="30000" dirty="0"/>
              <a:t>5</a:t>
            </a:r>
            <a:r>
              <a:rPr lang="en-US" i="1" dirty="0"/>
              <a:t> But whoever keeps His word, truly the love of God is perfected in him. By this we know that we are in Him. </a:t>
            </a:r>
            <a:r>
              <a:rPr lang="en-US" i="1" baseline="30000" dirty="0"/>
              <a:t>6</a:t>
            </a:r>
            <a:r>
              <a:rPr lang="en-US" i="1" dirty="0"/>
              <a:t> He who says he abides in Him ought himself also to walk just as He walked.”</a:t>
            </a:r>
          </a:p>
          <a:p>
            <a:endParaRPr lang="en-US" i="1" dirty="0"/>
          </a:p>
          <a:p>
            <a:r>
              <a:rPr lang="en-US" b="1" i="0" dirty="0"/>
              <a:t>The Religious leaders of Jesus’ day were not obedient.  Being religious is not the key, being obedient to God is what is important!</a:t>
            </a:r>
          </a:p>
          <a:p>
            <a:r>
              <a:rPr lang="en-US" b="1" i="0" dirty="0"/>
              <a:t>(1 Samuel 15:22-23), [Samuel’s words, to Saul, who substituted his own will for what God wanted], </a:t>
            </a:r>
            <a:r>
              <a:rPr lang="en-US" b="0" i="1" dirty="0"/>
              <a:t>“So Samuel said: ‘Has the Lord as great delight in burnt offerings and sacrifices, as in obeying the voice of the Lord? Behold, to obey is better than sacrifice, and to heed than the fat of rams. </a:t>
            </a:r>
            <a:r>
              <a:rPr lang="en-US" b="0" i="1" baseline="30000" dirty="0"/>
              <a:t>23</a:t>
            </a:r>
            <a:r>
              <a:rPr lang="en-US" b="0" i="1" dirty="0"/>
              <a:t> For rebellion is as the sin of witchcraft, and stubbornness is as iniquity and idolatry. Because you have rejected the word of the Lord, He also has rejected you from being king."</a:t>
            </a:r>
          </a:p>
        </p:txBody>
      </p:sp>
      <p:sp>
        <p:nvSpPr>
          <p:cNvPr id="4" name="Slide Number Placeholder 3"/>
          <p:cNvSpPr>
            <a:spLocks noGrp="1"/>
          </p:cNvSpPr>
          <p:nvPr>
            <p:ph type="sldNum" sz="quarter" idx="10"/>
          </p:nvPr>
        </p:nvSpPr>
        <p:spPr/>
        <p:txBody>
          <a:bodyPr/>
          <a:lstStyle/>
          <a:p>
            <a:fld id="{FC56D344-305D-4999-8086-4C937038D62F}" type="slidenum">
              <a:rPr lang="en-US" smtClean="0"/>
              <a:t>5</a:t>
            </a:fld>
            <a:endParaRPr lang="en-US"/>
          </a:p>
        </p:txBody>
      </p:sp>
    </p:spTree>
    <p:extLst>
      <p:ext uri="{BB962C8B-B14F-4D97-AF65-F5344CB8AC3E}">
        <p14:creationId xmlns:p14="http://schemas.microsoft.com/office/powerpoint/2010/main" val="317056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 at the picture of the two sons.  Which one was </a:t>
            </a:r>
            <a:r>
              <a:rPr lang="en-US" b="1" dirty="0" err="1"/>
              <a:t>pentitent</a:t>
            </a:r>
            <a:r>
              <a:rPr lang="en-US" b="1" dirty="0"/>
              <a:t>?  </a:t>
            </a:r>
            <a:r>
              <a:rPr lang="en-US" b="0" i="1" dirty="0"/>
              <a:t>(Click one) </a:t>
            </a:r>
            <a:r>
              <a:rPr lang="en-US" b="1" dirty="0"/>
              <a:t>Was it the one whose head is bowed, seemingly in humble acceptance of his father’s request?  </a:t>
            </a:r>
            <a:r>
              <a:rPr lang="en-US" b="0" i="1" dirty="0"/>
              <a:t>(Click two) </a:t>
            </a:r>
            <a:r>
              <a:rPr lang="en-US" b="1" dirty="0"/>
              <a:t>Or was it the one who has his hand up, rejecting his father’s desire?</a:t>
            </a:r>
          </a:p>
          <a:p>
            <a:pPr marL="175308" indent="-175308">
              <a:buFont typeface="Arial" panose="020B0604020202020204" pitchFamily="34" charset="0"/>
              <a:buChar char="•"/>
            </a:pPr>
            <a:r>
              <a:rPr lang="en-US" dirty="0"/>
              <a:t>Surprisingly, </a:t>
            </a:r>
            <a:r>
              <a:rPr lang="en-US"/>
              <a:t>the second </a:t>
            </a:r>
            <a:r>
              <a:rPr lang="en-US" dirty="0"/>
              <a:t>son’s sorrow was not sufficient!  It did not lead him to obedience!</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dirty="0"/>
              <a:t>Consider Paul’s exhortation to the Corinthians to illustrate this important point!</a:t>
            </a:r>
          </a:p>
          <a:p>
            <a:r>
              <a:rPr lang="en-US" b="1" dirty="0"/>
              <a:t>(2 Corinthians 7:8-11), </a:t>
            </a:r>
            <a:r>
              <a:rPr lang="en-US" i="1" dirty="0"/>
              <a:t>“For even if I made you sorry with my letter, I do not regret it; though I did regret it. For I perceive that the same epistle made you sorry, though only for a while. </a:t>
            </a:r>
            <a:r>
              <a:rPr lang="en-US" i="1" baseline="30000" dirty="0"/>
              <a:t>9</a:t>
            </a:r>
            <a:r>
              <a:rPr lang="en-US" i="1" dirty="0"/>
              <a:t> Now I rejoice, not that you were made sorry, but that </a:t>
            </a:r>
            <a:r>
              <a:rPr lang="en-US" i="1" u="sng" dirty="0"/>
              <a:t>your sorrow led to repentance</a:t>
            </a:r>
            <a:r>
              <a:rPr lang="en-US" i="1" dirty="0"/>
              <a:t>. For you were made sorry in a godly manner, that you might suffer loss from us in nothing. </a:t>
            </a:r>
            <a:r>
              <a:rPr lang="en-US" i="1" baseline="30000" dirty="0"/>
              <a:t>10</a:t>
            </a:r>
            <a:r>
              <a:rPr lang="en-US" i="1" dirty="0"/>
              <a:t> For </a:t>
            </a:r>
            <a:r>
              <a:rPr lang="en-US" i="1" u="sng" dirty="0"/>
              <a:t>godly sorrow produces repentance leading to salvation</a:t>
            </a:r>
            <a:r>
              <a:rPr lang="en-US" i="1" dirty="0"/>
              <a:t>, not to be regretted; but the sorrow of the world produces death. </a:t>
            </a:r>
            <a:r>
              <a:rPr lang="en-US" i="1" baseline="30000" dirty="0"/>
              <a:t>11</a:t>
            </a:r>
            <a:r>
              <a:rPr lang="en-US" i="1" dirty="0"/>
              <a:t> 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642795" lvl="1" indent="-175308">
              <a:buFont typeface="Arial" panose="020B0604020202020204" pitchFamily="34" charset="0"/>
              <a:buChar char="•"/>
            </a:pPr>
            <a:r>
              <a:rPr lang="en-US" i="0" dirty="0"/>
              <a:t>Think of godly sorrow as not being different in kind, but in degree!</a:t>
            </a:r>
          </a:p>
          <a:p>
            <a:pPr marL="642795" lvl="1" indent="-175308">
              <a:buFont typeface="Arial" panose="020B0604020202020204" pitchFamily="34" charset="0"/>
              <a:buChar char="•"/>
            </a:pPr>
            <a:r>
              <a:rPr lang="en-US" i="0" dirty="0"/>
              <a:t>Are you sorry enough to do something about it!  (I see many instances of “sorrow” that leads to little or no change in behavior).</a:t>
            </a:r>
          </a:p>
          <a:p>
            <a:pPr marL="642795" lvl="1" indent="-175308">
              <a:buFont typeface="Arial" panose="020B0604020202020204" pitchFamily="34" charset="0"/>
              <a:buChar char="•"/>
            </a:pPr>
            <a:r>
              <a:rPr lang="en-US" i="0" dirty="0"/>
              <a:t>If there is sufficient sorrow, the individual will vindicate himself by his obedience to God!  “you sorrowed in a godly manner…”</a:t>
            </a:r>
          </a:p>
        </p:txBody>
      </p:sp>
      <p:sp>
        <p:nvSpPr>
          <p:cNvPr id="4" name="Slide Number Placeholder 3"/>
          <p:cNvSpPr>
            <a:spLocks noGrp="1"/>
          </p:cNvSpPr>
          <p:nvPr>
            <p:ph type="sldNum" sz="quarter" idx="10"/>
          </p:nvPr>
        </p:nvSpPr>
        <p:spPr/>
        <p:txBody>
          <a:bodyPr/>
          <a:lstStyle/>
          <a:p>
            <a:fld id="{FC56D344-305D-4999-8086-4C937038D62F}" type="slidenum">
              <a:rPr lang="en-US" smtClean="0"/>
              <a:t>6</a:t>
            </a:fld>
            <a:endParaRPr lang="en-US"/>
          </a:p>
        </p:txBody>
      </p:sp>
    </p:spTree>
    <p:extLst>
      <p:ext uri="{BB962C8B-B14F-4D97-AF65-F5344CB8AC3E}">
        <p14:creationId xmlns:p14="http://schemas.microsoft.com/office/powerpoint/2010/main" val="392382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a:t>The greatest tragedy of the Jewish leaders, and indeed the nation of Israel in large part is that they rejected their own Messiah</a:t>
            </a:r>
          </a:p>
          <a:p>
            <a:r>
              <a:rPr lang="en-US" b="1" dirty="0"/>
              <a:t>(John 1:10-11), </a:t>
            </a:r>
            <a:r>
              <a:rPr lang="en-US" i="1" dirty="0"/>
              <a:t>“He was in the world, and the world was made through Him, and the world did not know Him. </a:t>
            </a:r>
            <a:r>
              <a:rPr lang="en-US" i="1" baseline="30000" dirty="0"/>
              <a:t>11</a:t>
            </a:r>
            <a:r>
              <a:rPr lang="en-US" i="1" dirty="0"/>
              <a:t> He came to His own, and His own did not receive Him.”</a:t>
            </a:r>
          </a:p>
          <a:p>
            <a:pPr marL="175308" indent="-175308">
              <a:buFont typeface="Arial" panose="020B0604020202020204" pitchFamily="34" charset="0"/>
              <a:buChar char="•"/>
            </a:pPr>
            <a:r>
              <a:rPr lang="en-US" b="1" i="0" dirty="0"/>
              <a:t>God has determined that those who are penitent and obedient, responding in faith to the gospel of Christ, will enjoy His favor and gifts!</a:t>
            </a:r>
          </a:p>
          <a:p>
            <a:r>
              <a:rPr lang="en-US" b="1" i="0" dirty="0"/>
              <a:t>(1 Corinthians 6:9-11), </a:t>
            </a:r>
            <a:r>
              <a:rPr lang="en-US" b="0" i="1" dirty="0"/>
              <a:t>“Do you not know that the unrighteous will not inherit the kingdom of God? Do not be deceived. Neither fornicators, nor idolaters, nor adulterers, nor homosexuals, nor sodomites, </a:t>
            </a:r>
            <a:r>
              <a:rPr lang="en-US" b="0" i="1" baseline="30000" dirty="0"/>
              <a:t>10 </a:t>
            </a:r>
            <a:r>
              <a:rPr lang="en-US" b="0" i="1" dirty="0"/>
              <a:t>nor thieves, nor covetous, nor drunkards, nor revilers, nor extortioners will inherit the kingdom of God. </a:t>
            </a:r>
            <a:r>
              <a:rPr lang="en-US" b="0" i="1" baseline="30000" dirty="0"/>
              <a:t>11</a:t>
            </a:r>
            <a:r>
              <a:rPr lang="en-US" b="0" i="1" dirty="0"/>
              <a:t> </a:t>
            </a:r>
            <a:r>
              <a:rPr lang="en-US" b="0" i="1" u="sng" dirty="0"/>
              <a:t>And such were some of you. But you were washed, but you were sanctified, but you were justified in the name of the Lord Jesus and by the Spirit of our God</a:t>
            </a:r>
            <a:r>
              <a:rPr lang="en-US" b="0" i="1" dirty="0"/>
              <a:t>.”</a:t>
            </a:r>
          </a:p>
        </p:txBody>
      </p:sp>
      <p:sp>
        <p:nvSpPr>
          <p:cNvPr id="4" name="Slide Number Placeholder 3"/>
          <p:cNvSpPr>
            <a:spLocks noGrp="1"/>
          </p:cNvSpPr>
          <p:nvPr>
            <p:ph type="sldNum" sz="quarter" idx="10"/>
          </p:nvPr>
        </p:nvSpPr>
        <p:spPr/>
        <p:txBody>
          <a:bodyPr/>
          <a:lstStyle/>
          <a:p>
            <a:fld id="{FC56D344-305D-4999-8086-4C937038D62F}" type="slidenum">
              <a:rPr lang="en-US" smtClean="0"/>
              <a:t>7</a:t>
            </a:fld>
            <a:endParaRPr lang="en-US"/>
          </a:p>
        </p:txBody>
      </p:sp>
    </p:spTree>
    <p:extLst>
      <p:ext uri="{BB962C8B-B14F-4D97-AF65-F5344CB8AC3E}">
        <p14:creationId xmlns:p14="http://schemas.microsoft.com/office/powerpoint/2010/main" val="7520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7515-E7CE-4DDB-BB49-390E9358C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4FED04-C786-424E-B8DC-1A55D182A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AA9D51-7E58-46B0-89FF-1AC546018294}"/>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BA4DABA4-769F-4E71-A22E-54C74B867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FACFA-3EDE-475A-B9C1-A616909348D7}"/>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126188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156A-A382-4E38-93FC-12AD455CC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60ECD-2F2C-41E0-BD1F-69CDDBB28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3A793-37FA-417D-AFC7-E278EB641D9A}"/>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7E4260CA-6ADC-4DD5-9F97-BD87B4DAD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88EC-1C02-4C75-933C-04661C0FDF6C}"/>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42917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807F8-11AE-47D8-9D76-0E5829B0A4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649C8-3E50-44F8-A930-422158ACFD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9DEAA-ABF6-45BF-B23A-348174DEACEB}"/>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D8FF10B2-C214-474B-95B9-C62BC6165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0454A-AE10-4147-9669-45E16EEB3970}"/>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13381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7E40-BE45-48AA-B966-0CABDD349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41656-55DE-433B-861F-0B3F261328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28381-67F7-4292-941B-F8F5409ED0E2}"/>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9D4BD21C-14AD-45B7-AABD-5E2F6E68D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A00D1-EF79-454F-AEC9-C7D052E83A03}"/>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251205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5758-F632-4040-9A74-7E54A41D5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366A13-D712-496F-94D5-F2CEB2D38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2CDAEC-6FD3-4472-9542-30A650422FD1}"/>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4B45CCC4-894C-4B79-A535-F759DC84A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E2C4C-9B7C-4804-BFB7-CEF3E6F82E36}"/>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306391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7CFA-6849-4664-8D7A-9DDF5DAEB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15BE3-7A96-41CD-8478-E1C2A1E31B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C3761D-441E-49B2-957C-4A95A067D4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BE866-52B5-4A61-80C1-E118C43A2E9F}"/>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6" name="Footer Placeholder 5">
            <a:extLst>
              <a:ext uri="{FF2B5EF4-FFF2-40B4-BE49-F238E27FC236}">
                <a16:creationId xmlns:a16="http://schemas.microsoft.com/office/drawing/2014/main" id="{A0339A09-FF4C-41E6-A5DA-FB6227B59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F956B-24EE-4172-A2BD-AF21D7BAE343}"/>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363116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D01D-5205-4AF8-8891-AA85FB276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ABD57-9745-4B01-BDB6-3A71DA1AA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C268AA-AA43-44F5-8454-07820FFFE8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93A3F-5447-4D2C-BA84-20F629EFB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FCC64E-C5C4-4B08-9757-27152E9257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E1F3-1528-4778-B0E2-4EEC74FFA287}"/>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8" name="Footer Placeholder 7">
            <a:extLst>
              <a:ext uri="{FF2B5EF4-FFF2-40B4-BE49-F238E27FC236}">
                <a16:creationId xmlns:a16="http://schemas.microsoft.com/office/drawing/2014/main" id="{ABA2F878-72F5-478A-96CF-FCB94E69C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8A2F7-820E-4DEC-B925-A9E74D2E3B10}"/>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273426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A150-C63F-4EFA-B1E8-14BCA90B4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25678-55E9-41A4-B6A8-8E761C2DCB32}"/>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4" name="Footer Placeholder 3">
            <a:extLst>
              <a:ext uri="{FF2B5EF4-FFF2-40B4-BE49-F238E27FC236}">
                <a16:creationId xmlns:a16="http://schemas.microsoft.com/office/drawing/2014/main" id="{990FED0F-82F4-4863-818C-BE8BF034C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235E7-C6CA-42B2-A713-1F616640FCA3}"/>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5460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465D9-9D9F-4CC3-BCF6-2F0441643737}"/>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3" name="Footer Placeholder 2">
            <a:extLst>
              <a:ext uri="{FF2B5EF4-FFF2-40B4-BE49-F238E27FC236}">
                <a16:creationId xmlns:a16="http://schemas.microsoft.com/office/drawing/2014/main" id="{4F37F3D2-F772-4F71-A1D6-2EDA65BE3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208896-DD05-4236-9181-764D1E073F7D}"/>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305718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1869-8BCC-4602-924E-C3C30B0D8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B5646-8685-480F-A172-43449940E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4B240-F311-44F4-8CA4-5F828BC7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8BA65-801C-428E-8D83-0FA8BA051FB3}"/>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6" name="Footer Placeholder 5">
            <a:extLst>
              <a:ext uri="{FF2B5EF4-FFF2-40B4-BE49-F238E27FC236}">
                <a16:creationId xmlns:a16="http://schemas.microsoft.com/office/drawing/2014/main" id="{E6B02804-E115-4971-9A64-F8EE1E21E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DBEA1-0ADC-4172-AA87-BCDD43E521ED}"/>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140731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4048-AD3D-4ED3-A3B8-FC50645E9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E31BC-D660-4FEA-8EBC-BD018E1AB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39492-6C48-4F32-B773-60267B0BC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061C07-9F84-49E7-B53A-C3DC36053061}"/>
              </a:ext>
            </a:extLst>
          </p:cNvPr>
          <p:cNvSpPr>
            <a:spLocks noGrp="1"/>
          </p:cNvSpPr>
          <p:nvPr>
            <p:ph type="dt" sz="half" idx="10"/>
          </p:nvPr>
        </p:nvSpPr>
        <p:spPr/>
        <p:txBody>
          <a:bodyPr/>
          <a:lstStyle/>
          <a:p>
            <a:fld id="{6276EE8C-F464-4B76-9641-A0F707CE2B6B}" type="datetimeFigureOut">
              <a:rPr lang="en-US" smtClean="0"/>
              <a:t>8/21/2017</a:t>
            </a:fld>
            <a:endParaRPr lang="en-US"/>
          </a:p>
        </p:txBody>
      </p:sp>
      <p:sp>
        <p:nvSpPr>
          <p:cNvPr id="6" name="Footer Placeholder 5">
            <a:extLst>
              <a:ext uri="{FF2B5EF4-FFF2-40B4-BE49-F238E27FC236}">
                <a16:creationId xmlns:a16="http://schemas.microsoft.com/office/drawing/2014/main" id="{FB1B0EE2-8365-43F8-853E-1F56765C3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DC745-FD9A-4986-BF43-3017C852FC6D}"/>
              </a:ext>
            </a:extLst>
          </p:cNvPr>
          <p:cNvSpPr>
            <a:spLocks noGrp="1"/>
          </p:cNvSpPr>
          <p:nvPr>
            <p:ph type="sldNum" sz="quarter" idx="12"/>
          </p:nvPr>
        </p:nvSpPr>
        <p:spPr/>
        <p:txBody>
          <a:bodyPr/>
          <a:lstStyle/>
          <a:p>
            <a:fld id="{65645A90-3B42-4F2D-A126-5CB00ECC7A2F}" type="slidenum">
              <a:rPr lang="en-US" smtClean="0"/>
              <a:t>‹#›</a:t>
            </a:fld>
            <a:endParaRPr lang="en-US"/>
          </a:p>
        </p:txBody>
      </p:sp>
    </p:spTree>
    <p:extLst>
      <p:ext uri="{BB962C8B-B14F-4D97-AF65-F5344CB8AC3E}">
        <p14:creationId xmlns:p14="http://schemas.microsoft.com/office/powerpoint/2010/main" val="137144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1F19"/>
            </a:gs>
            <a:gs pos="23000">
              <a:srgbClr val="2F1C16"/>
            </a:gs>
            <a:gs pos="69000">
              <a:srgbClr val="382820"/>
            </a:gs>
            <a:gs pos="97000">
              <a:srgbClr val="201C1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D595-3868-4AAE-B7DB-B8B2AA5C6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FACF0-A9B9-4285-BDE7-05FF5EF23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1A090-4D27-42CD-A4CD-6D6235EB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EE8C-F464-4B76-9641-A0F707CE2B6B}" type="datetimeFigureOut">
              <a:rPr lang="en-US" smtClean="0"/>
              <a:t>8/21/2017</a:t>
            </a:fld>
            <a:endParaRPr lang="en-US"/>
          </a:p>
        </p:txBody>
      </p:sp>
      <p:sp>
        <p:nvSpPr>
          <p:cNvPr id="5" name="Footer Placeholder 4">
            <a:extLst>
              <a:ext uri="{FF2B5EF4-FFF2-40B4-BE49-F238E27FC236}">
                <a16:creationId xmlns:a16="http://schemas.microsoft.com/office/drawing/2014/main" id="{3136130E-1643-46B6-8E85-B987D4256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530EE6-A23B-4493-B2A9-F3666F8CD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5A90-3B42-4F2D-A126-5CB00ECC7A2F}" type="slidenum">
              <a:rPr lang="en-US" smtClean="0"/>
              <a:t>‹#›</a:t>
            </a:fld>
            <a:endParaRPr lang="en-US"/>
          </a:p>
        </p:txBody>
      </p:sp>
    </p:spTree>
    <p:extLst>
      <p:ext uri="{BB962C8B-B14F-4D97-AF65-F5344CB8AC3E}">
        <p14:creationId xmlns:p14="http://schemas.microsoft.com/office/powerpoint/2010/main" val="323163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99D80-C36F-48F1-9C9C-B39F1103D82D}"/>
              </a:ext>
            </a:extLst>
          </p:cNvPr>
          <p:cNvPicPr>
            <a:picLocks noChangeAspect="1"/>
          </p:cNvPicPr>
          <p:nvPr/>
        </p:nvPicPr>
        <p:blipFill>
          <a:blip r:embed="rId3"/>
          <a:stretch>
            <a:fillRect/>
          </a:stretch>
        </p:blipFill>
        <p:spPr>
          <a:xfrm>
            <a:off x="-2" y="0"/>
            <a:ext cx="12192001" cy="6858000"/>
          </a:xfrm>
          <a:prstGeom prst="rect">
            <a:avLst/>
          </a:prstGeom>
        </p:spPr>
      </p:pic>
      <p:sp>
        <p:nvSpPr>
          <p:cNvPr id="2" name="Title 1">
            <a:extLst>
              <a:ext uri="{FF2B5EF4-FFF2-40B4-BE49-F238E27FC236}">
                <a16:creationId xmlns:a16="http://schemas.microsoft.com/office/drawing/2014/main" id="{543C2B0B-79D5-4558-9214-DB12D79FD5CE}"/>
              </a:ext>
            </a:extLst>
          </p:cNvPr>
          <p:cNvSpPr>
            <a:spLocks noGrp="1"/>
          </p:cNvSpPr>
          <p:nvPr>
            <p:ph type="ctrTitle"/>
          </p:nvPr>
        </p:nvSpPr>
        <p:spPr>
          <a:xfrm>
            <a:off x="5300133" y="4639732"/>
            <a:ext cx="6519332" cy="1476905"/>
          </a:xfrm>
        </p:spPr>
        <p:txBody>
          <a:bodyPr/>
          <a:lstStyle/>
          <a:p>
            <a:r>
              <a:rPr lang="en-US" dirty="0">
                <a:solidFill>
                  <a:srgbClr val="D1CDC5"/>
                </a:solidFill>
                <a:latin typeface="Antique No 14" panose="02000507020000020003" pitchFamily="2" charset="0"/>
              </a:rPr>
              <a:t>The Two Sons</a:t>
            </a:r>
          </a:p>
        </p:txBody>
      </p:sp>
      <p:sp>
        <p:nvSpPr>
          <p:cNvPr id="3" name="Subtitle 2">
            <a:extLst>
              <a:ext uri="{FF2B5EF4-FFF2-40B4-BE49-F238E27FC236}">
                <a16:creationId xmlns:a16="http://schemas.microsoft.com/office/drawing/2014/main" id="{59247705-7784-44B6-A44F-557BA2E08400}"/>
              </a:ext>
            </a:extLst>
          </p:cNvPr>
          <p:cNvSpPr>
            <a:spLocks noGrp="1"/>
          </p:cNvSpPr>
          <p:nvPr>
            <p:ph type="subTitle" idx="1"/>
          </p:nvPr>
        </p:nvSpPr>
        <p:spPr>
          <a:xfrm>
            <a:off x="2421467" y="333905"/>
            <a:ext cx="4605867" cy="783695"/>
          </a:xfrm>
        </p:spPr>
        <p:txBody>
          <a:bodyPr>
            <a:normAutofit/>
          </a:bodyPr>
          <a:lstStyle/>
          <a:p>
            <a:r>
              <a:rPr lang="en-US" sz="4000" b="1" dirty="0">
                <a:solidFill>
                  <a:srgbClr val="D1CDC5"/>
                </a:solidFill>
              </a:rPr>
              <a:t>Matthew 21:28-32</a:t>
            </a:r>
          </a:p>
        </p:txBody>
      </p:sp>
    </p:spTree>
    <p:extLst>
      <p:ext uri="{BB962C8B-B14F-4D97-AF65-F5344CB8AC3E}">
        <p14:creationId xmlns:p14="http://schemas.microsoft.com/office/powerpoint/2010/main" val="132422785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82A7-FCDC-429A-9E60-297DB7D40CC3}"/>
              </a:ext>
            </a:extLst>
          </p:cNvPr>
          <p:cNvSpPr>
            <a:spLocks noGrp="1"/>
          </p:cNvSpPr>
          <p:nvPr>
            <p:ph type="title"/>
          </p:nvPr>
        </p:nvSpPr>
        <p:spPr>
          <a:xfrm>
            <a:off x="838200" y="365125"/>
            <a:ext cx="6422136" cy="1325563"/>
          </a:xfrm>
        </p:spPr>
        <p:txBody>
          <a:bodyPr/>
          <a:lstStyle/>
          <a:p>
            <a:pPr algn="ctr"/>
            <a:r>
              <a:rPr lang="en-US" dirty="0">
                <a:solidFill>
                  <a:srgbClr val="D1CDC5"/>
                </a:solidFill>
                <a:latin typeface="Antique No 14" panose="02000507020000020003" pitchFamily="2" charset="0"/>
              </a:rPr>
              <a:t>The Audience</a:t>
            </a:r>
          </a:p>
        </p:txBody>
      </p:sp>
      <p:sp>
        <p:nvSpPr>
          <p:cNvPr id="7" name="Content Placeholder 6">
            <a:extLst>
              <a:ext uri="{FF2B5EF4-FFF2-40B4-BE49-F238E27FC236}">
                <a16:creationId xmlns:a16="http://schemas.microsoft.com/office/drawing/2014/main" id="{DBA1C276-ABE0-4F2D-AF56-877AD8702628}"/>
              </a:ext>
            </a:extLst>
          </p:cNvPr>
          <p:cNvSpPr>
            <a:spLocks noGrp="1"/>
          </p:cNvSpPr>
          <p:nvPr>
            <p:ph idx="1"/>
          </p:nvPr>
        </p:nvSpPr>
        <p:spPr>
          <a:xfrm>
            <a:off x="512064" y="1662545"/>
            <a:ext cx="7004304" cy="5158509"/>
          </a:xfrm>
        </p:spPr>
        <p:txBody>
          <a:bodyPr>
            <a:normAutofit/>
          </a:bodyPr>
          <a:lstStyle/>
          <a:p>
            <a:pPr marL="0" indent="0" algn="ctr">
              <a:buNone/>
            </a:pPr>
            <a:r>
              <a:rPr lang="en-US" sz="4400" dirty="0">
                <a:solidFill>
                  <a:srgbClr val="D1CDC5"/>
                </a:solidFill>
              </a:rPr>
              <a:t>The Jewish leaders who had rejected the teaching of John the Baptist, and were now challenging Jesus’ authority.</a:t>
            </a:r>
          </a:p>
          <a:p>
            <a:pPr marL="0" indent="0" algn="ctr">
              <a:buNone/>
            </a:pPr>
            <a:endParaRPr lang="en-US" sz="1800" dirty="0">
              <a:solidFill>
                <a:srgbClr val="D1CDC5"/>
              </a:solidFill>
            </a:endParaRPr>
          </a:p>
          <a:p>
            <a:pPr marL="0" indent="0" algn="ctr">
              <a:buNone/>
            </a:pPr>
            <a:r>
              <a:rPr lang="en-US" sz="4000" b="1" dirty="0">
                <a:solidFill>
                  <a:srgbClr val="D1CDC5"/>
                </a:solidFill>
              </a:rPr>
              <a:t>Luke 7:28-30</a:t>
            </a:r>
          </a:p>
          <a:p>
            <a:pPr marL="0" indent="0" algn="ctr">
              <a:buNone/>
            </a:pPr>
            <a:r>
              <a:rPr lang="en-US" sz="4000" b="1" dirty="0">
                <a:solidFill>
                  <a:srgbClr val="D1CDC5"/>
                </a:solidFill>
              </a:rPr>
              <a:t>Matthew 3:4-10</a:t>
            </a:r>
          </a:p>
          <a:p>
            <a:pPr marL="0" indent="0" algn="ctr">
              <a:buNone/>
            </a:pPr>
            <a:r>
              <a:rPr lang="en-US" sz="4000" b="1" dirty="0">
                <a:solidFill>
                  <a:srgbClr val="D1CDC5"/>
                </a:solidFill>
              </a:rPr>
              <a:t>Acts 4:15-17</a:t>
            </a:r>
          </a:p>
        </p:txBody>
      </p:sp>
      <p:pic>
        <p:nvPicPr>
          <p:cNvPr id="8" name="Content Placeholder 5">
            <a:extLst>
              <a:ext uri="{FF2B5EF4-FFF2-40B4-BE49-F238E27FC236}">
                <a16:creationId xmlns:a16="http://schemas.microsoft.com/office/drawing/2014/main" id="{08DCE333-CD43-4769-8889-B527D8F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83" y="200024"/>
            <a:ext cx="3977380" cy="6454775"/>
          </a:xfrm>
          <a:prstGeom prst="rect">
            <a:avLst/>
          </a:prstGeom>
        </p:spPr>
      </p:pic>
    </p:spTree>
    <p:extLst>
      <p:ext uri="{BB962C8B-B14F-4D97-AF65-F5344CB8AC3E}">
        <p14:creationId xmlns:p14="http://schemas.microsoft.com/office/powerpoint/2010/main" val="79122132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82A7-FCDC-429A-9E60-297DB7D40CC3}"/>
              </a:ext>
            </a:extLst>
          </p:cNvPr>
          <p:cNvSpPr>
            <a:spLocks noGrp="1"/>
          </p:cNvSpPr>
          <p:nvPr>
            <p:ph type="title"/>
          </p:nvPr>
        </p:nvSpPr>
        <p:spPr>
          <a:xfrm>
            <a:off x="838200" y="365125"/>
            <a:ext cx="6422136" cy="1325563"/>
          </a:xfrm>
        </p:spPr>
        <p:txBody>
          <a:bodyPr/>
          <a:lstStyle/>
          <a:p>
            <a:pPr algn="ctr"/>
            <a:r>
              <a:rPr lang="en-US" dirty="0">
                <a:solidFill>
                  <a:srgbClr val="D1CDC5"/>
                </a:solidFill>
                <a:latin typeface="Antique No 14" panose="02000507020000020003" pitchFamily="2" charset="0"/>
              </a:rPr>
              <a:t>The Lesson</a:t>
            </a:r>
          </a:p>
        </p:txBody>
      </p:sp>
      <p:sp>
        <p:nvSpPr>
          <p:cNvPr id="7" name="Content Placeholder 6">
            <a:extLst>
              <a:ext uri="{FF2B5EF4-FFF2-40B4-BE49-F238E27FC236}">
                <a16:creationId xmlns:a16="http://schemas.microsoft.com/office/drawing/2014/main" id="{DBA1C276-ABE0-4F2D-AF56-877AD8702628}"/>
              </a:ext>
            </a:extLst>
          </p:cNvPr>
          <p:cNvSpPr>
            <a:spLocks noGrp="1"/>
          </p:cNvSpPr>
          <p:nvPr>
            <p:ph idx="1"/>
          </p:nvPr>
        </p:nvSpPr>
        <p:spPr>
          <a:xfrm>
            <a:off x="512064" y="1690688"/>
            <a:ext cx="7004304" cy="4964111"/>
          </a:xfrm>
        </p:spPr>
        <p:txBody>
          <a:bodyPr>
            <a:normAutofit/>
          </a:bodyPr>
          <a:lstStyle/>
          <a:p>
            <a:pPr marL="0" indent="0" algn="ctr">
              <a:buNone/>
            </a:pPr>
            <a:r>
              <a:rPr lang="en-US" sz="4400" dirty="0">
                <a:solidFill>
                  <a:srgbClr val="D1CDC5"/>
                </a:solidFill>
              </a:rPr>
              <a:t>Obedience to God’s will is the necessary thing.</a:t>
            </a:r>
          </a:p>
          <a:p>
            <a:pPr marL="0" indent="0" algn="ctr">
              <a:buNone/>
            </a:pPr>
            <a:endParaRPr lang="en-US" sz="4400" dirty="0">
              <a:solidFill>
                <a:srgbClr val="D1CDC5"/>
              </a:solidFill>
            </a:endParaRPr>
          </a:p>
          <a:p>
            <a:pPr marL="0" indent="0" algn="ctr">
              <a:buNone/>
            </a:pPr>
            <a:r>
              <a:rPr lang="en-US" sz="4000" b="1" dirty="0">
                <a:solidFill>
                  <a:srgbClr val="D1CDC5"/>
                </a:solidFill>
              </a:rPr>
              <a:t>Matthew 3:5-6; 7:21-23</a:t>
            </a:r>
          </a:p>
          <a:p>
            <a:pPr marL="0" indent="0" algn="ctr">
              <a:buNone/>
            </a:pPr>
            <a:r>
              <a:rPr lang="en-US" sz="4000" b="1" dirty="0">
                <a:solidFill>
                  <a:srgbClr val="D1CDC5"/>
                </a:solidFill>
              </a:rPr>
              <a:t>1 Corinthians 7:19</a:t>
            </a:r>
          </a:p>
          <a:p>
            <a:pPr marL="0" indent="0" algn="ctr">
              <a:buNone/>
            </a:pPr>
            <a:r>
              <a:rPr lang="en-US" sz="4000" b="1" dirty="0">
                <a:solidFill>
                  <a:srgbClr val="D1CDC5"/>
                </a:solidFill>
              </a:rPr>
              <a:t>Luke 6:46-49</a:t>
            </a:r>
          </a:p>
          <a:p>
            <a:pPr marL="0" indent="0" algn="ctr">
              <a:buNone/>
            </a:pPr>
            <a:r>
              <a:rPr lang="en-US" sz="4000" b="1" dirty="0">
                <a:solidFill>
                  <a:srgbClr val="D1CDC5"/>
                </a:solidFill>
              </a:rPr>
              <a:t>Hebrews 5:9</a:t>
            </a:r>
          </a:p>
        </p:txBody>
      </p:sp>
      <p:pic>
        <p:nvPicPr>
          <p:cNvPr id="8" name="Content Placeholder 5">
            <a:extLst>
              <a:ext uri="{FF2B5EF4-FFF2-40B4-BE49-F238E27FC236}">
                <a16:creationId xmlns:a16="http://schemas.microsoft.com/office/drawing/2014/main" id="{08DCE333-CD43-4769-8889-B527D8F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83" y="200024"/>
            <a:ext cx="3977380" cy="6454775"/>
          </a:xfrm>
          <a:prstGeom prst="rect">
            <a:avLst/>
          </a:prstGeom>
        </p:spPr>
      </p:pic>
    </p:spTree>
    <p:extLst>
      <p:ext uri="{BB962C8B-B14F-4D97-AF65-F5344CB8AC3E}">
        <p14:creationId xmlns:p14="http://schemas.microsoft.com/office/powerpoint/2010/main" val="36522776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82A7-FCDC-429A-9E60-297DB7D40CC3}"/>
              </a:ext>
            </a:extLst>
          </p:cNvPr>
          <p:cNvSpPr>
            <a:spLocks noGrp="1"/>
          </p:cNvSpPr>
          <p:nvPr>
            <p:ph type="title"/>
          </p:nvPr>
        </p:nvSpPr>
        <p:spPr>
          <a:xfrm>
            <a:off x="838200" y="365125"/>
            <a:ext cx="6422136" cy="1325563"/>
          </a:xfrm>
        </p:spPr>
        <p:txBody>
          <a:bodyPr/>
          <a:lstStyle/>
          <a:p>
            <a:pPr algn="ctr"/>
            <a:r>
              <a:rPr lang="en-US" dirty="0">
                <a:solidFill>
                  <a:srgbClr val="D1CDC5"/>
                </a:solidFill>
                <a:latin typeface="Antique No 14" panose="02000507020000020003" pitchFamily="2" charset="0"/>
              </a:rPr>
              <a:t>Observations</a:t>
            </a:r>
          </a:p>
        </p:txBody>
      </p:sp>
      <p:sp>
        <p:nvSpPr>
          <p:cNvPr id="7" name="Content Placeholder 6">
            <a:extLst>
              <a:ext uri="{FF2B5EF4-FFF2-40B4-BE49-F238E27FC236}">
                <a16:creationId xmlns:a16="http://schemas.microsoft.com/office/drawing/2014/main" id="{DBA1C276-ABE0-4F2D-AF56-877AD8702628}"/>
              </a:ext>
            </a:extLst>
          </p:cNvPr>
          <p:cNvSpPr>
            <a:spLocks noGrp="1"/>
          </p:cNvSpPr>
          <p:nvPr>
            <p:ph idx="1"/>
          </p:nvPr>
        </p:nvSpPr>
        <p:spPr>
          <a:xfrm>
            <a:off x="512064" y="1690688"/>
            <a:ext cx="7004304" cy="4964111"/>
          </a:xfrm>
        </p:spPr>
        <p:txBody>
          <a:bodyPr>
            <a:normAutofit/>
          </a:bodyPr>
          <a:lstStyle/>
          <a:p>
            <a:pPr marL="0" indent="0" algn="ctr">
              <a:buNone/>
            </a:pPr>
            <a:r>
              <a:rPr lang="en-US" sz="4400" dirty="0">
                <a:solidFill>
                  <a:srgbClr val="D1CDC5"/>
                </a:solidFill>
              </a:rPr>
              <a:t>Prejudice &amp; Pride leads to self- delusion, and is sinful.</a:t>
            </a:r>
          </a:p>
          <a:p>
            <a:pPr marL="0" indent="0" algn="ctr">
              <a:buNone/>
            </a:pPr>
            <a:endParaRPr lang="en-US" sz="3600" dirty="0">
              <a:solidFill>
                <a:srgbClr val="D1CDC5"/>
              </a:solidFill>
            </a:endParaRPr>
          </a:p>
          <a:p>
            <a:pPr marL="0" indent="0" algn="ctr">
              <a:buNone/>
            </a:pPr>
            <a:r>
              <a:rPr lang="en-US" sz="4000" b="1" dirty="0">
                <a:solidFill>
                  <a:srgbClr val="D1CDC5"/>
                </a:solidFill>
              </a:rPr>
              <a:t>Matthew 9:10-13; Luke 7:39</a:t>
            </a:r>
          </a:p>
          <a:p>
            <a:pPr marL="0" indent="0" algn="ctr">
              <a:buNone/>
            </a:pPr>
            <a:r>
              <a:rPr lang="en-US" sz="4000" b="1" dirty="0">
                <a:solidFill>
                  <a:srgbClr val="D1CDC5"/>
                </a:solidFill>
              </a:rPr>
              <a:t>Ezekiel 18:21-23</a:t>
            </a:r>
          </a:p>
          <a:p>
            <a:pPr marL="0" indent="0" algn="ctr">
              <a:buNone/>
            </a:pPr>
            <a:r>
              <a:rPr lang="en-US" sz="4000" b="1" dirty="0">
                <a:solidFill>
                  <a:srgbClr val="D1CDC5"/>
                </a:solidFill>
              </a:rPr>
              <a:t>Luke 18:11,14</a:t>
            </a:r>
          </a:p>
          <a:p>
            <a:pPr marL="0" indent="0" algn="ctr">
              <a:buNone/>
            </a:pPr>
            <a:r>
              <a:rPr lang="en-US" sz="4000" b="1" dirty="0">
                <a:solidFill>
                  <a:srgbClr val="D1CDC5"/>
                </a:solidFill>
              </a:rPr>
              <a:t>James 2:8-9</a:t>
            </a:r>
          </a:p>
          <a:p>
            <a:pPr marL="0" indent="0" algn="ctr">
              <a:buNone/>
            </a:pPr>
            <a:endParaRPr lang="en-US" sz="4000" b="1" dirty="0">
              <a:solidFill>
                <a:srgbClr val="D1CDC5"/>
              </a:solidFill>
            </a:endParaRPr>
          </a:p>
        </p:txBody>
      </p:sp>
      <p:pic>
        <p:nvPicPr>
          <p:cNvPr id="8" name="Content Placeholder 5">
            <a:extLst>
              <a:ext uri="{FF2B5EF4-FFF2-40B4-BE49-F238E27FC236}">
                <a16:creationId xmlns:a16="http://schemas.microsoft.com/office/drawing/2014/main" id="{08DCE333-CD43-4769-8889-B527D8F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83" y="200024"/>
            <a:ext cx="3977380" cy="6454775"/>
          </a:xfrm>
          <a:prstGeom prst="rect">
            <a:avLst/>
          </a:prstGeom>
        </p:spPr>
      </p:pic>
    </p:spTree>
    <p:extLst>
      <p:ext uri="{BB962C8B-B14F-4D97-AF65-F5344CB8AC3E}">
        <p14:creationId xmlns:p14="http://schemas.microsoft.com/office/powerpoint/2010/main" val="203927054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82A7-FCDC-429A-9E60-297DB7D40CC3}"/>
              </a:ext>
            </a:extLst>
          </p:cNvPr>
          <p:cNvSpPr>
            <a:spLocks noGrp="1"/>
          </p:cNvSpPr>
          <p:nvPr>
            <p:ph type="title"/>
          </p:nvPr>
        </p:nvSpPr>
        <p:spPr>
          <a:xfrm>
            <a:off x="838200" y="365125"/>
            <a:ext cx="6422136" cy="1325563"/>
          </a:xfrm>
        </p:spPr>
        <p:txBody>
          <a:bodyPr/>
          <a:lstStyle/>
          <a:p>
            <a:pPr algn="ctr"/>
            <a:r>
              <a:rPr lang="en-US" dirty="0">
                <a:solidFill>
                  <a:srgbClr val="D1CDC5"/>
                </a:solidFill>
                <a:latin typeface="Antique No 14" panose="02000507020000020003" pitchFamily="2" charset="0"/>
              </a:rPr>
              <a:t>Observations</a:t>
            </a:r>
          </a:p>
        </p:txBody>
      </p:sp>
      <p:sp>
        <p:nvSpPr>
          <p:cNvPr id="7" name="Content Placeholder 6">
            <a:extLst>
              <a:ext uri="{FF2B5EF4-FFF2-40B4-BE49-F238E27FC236}">
                <a16:creationId xmlns:a16="http://schemas.microsoft.com/office/drawing/2014/main" id="{DBA1C276-ABE0-4F2D-AF56-877AD8702628}"/>
              </a:ext>
            </a:extLst>
          </p:cNvPr>
          <p:cNvSpPr>
            <a:spLocks noGrp="1"/>
          </p:cNvSpPr>
          <p:nvPr>
            <p:ph idx="1"/>
          </p:nvPr>
        </p:nvSpPr>
        <p:spPr>
          <a:xfrm>
            <a:off x="512064" y="1690688"/>
            <a:ext cx="7004304" cy="4964111"/>
          </a:xfrm>
        </p:spPr>
        <p:txBody>
          <a:bodyPr>
            <a:normAutofit/>
          </a:bodyPr>
          <a:lstStyle/>
          <a:p>
            <a:pPr marL="0" indent="0" algn="ctr">
              <a:buNone/>
            </a:pPr>
            <a:r>
              <a:rPr lang="en-US" sz="4400" dirty="0">
                <a:solidFill>
                  <a:srgbClr val="D1CDC5"/>
                </a:solidFill>
              </a:rPr>
              <a:t>It is not enough to accept Jesus as Savior, He must also be accepted as Lord!</a:t>
            </a:r>
          </a:p>
          <a:p>
            <a:pPr marL="0" indent="0" algn="ctr">
              <a:buNone/>
            </a:pPr>
            <a:endParaRPr lang="en-US" sz="1200" dirty="0">
              <a:solidFill>
                <a:srgbClr val="D1CDC5"/>
              </a:solidFill>
            </a:endParaRPr>
          </a:p>
          <a:p>
            <a:pPr marL="0" indent="0" algn="ctr">
              <a:buNone/>
            </a:pPr>
            <a:r>
              <a:rPr lang="en-US" sz="4000" b="1" dirty="0">
                <a:solidFill>
                  <a:srgbClr val="D1CDC5"/>
                </a:solidFill>
              </a:rPr>
              <a:t>Acts 2:36</a:t>
            </a:r>
          </a:p>
          <a:p>
            <a:pPr marL="0" indent="0" algn="ctr">
              <a:buNone/>
            </a:pPr>
            <a:r>
              <a:rPr lang="en-US" sz="4000" b="1" dirty="0">
                <a:solidFill>
                  <a:srgbClr val="D1CDC5"/>
                </a:solidFill>
              </a:rPr>
              <a:t>Luke 6:46</a:t>
            </a:r>
          </a:p>
          <a:p>
            <a:pPr marL="0" indent="0" algn="ctr">
              <a:buNone/>
            </a:pPr>
            <a:r>
              <a:rPr lang="en-US" sz="4000" b="1" dirty="0">
                <a:solidFill>
                  <a:srgbClr val="D1CDC5"/>
                </a:solidFill>
              </a:rPr>
              <a:t>1 John 2:3-6</a:t>
            </a:r>
          </a:p>
          <a:p>
            <a:pPr marL="0" indent="0" algn="ctr">
              <a:buNone/>
            </a:pPr>
            <a:r>
              <a:rPr lang="en-US" sz="4000" b="1" dirty="0">
                <a:solidFill>
                  <a:srgbClr val="D1CDC5"/>
                </a:solidFill>
              </a:rPr>
              <a:t>1 Samuel 15:22-23</a:t>
            </a:r>
          </a:p>
          <a:p>
            <a:pPr marL="0" indent="0" algn="ctr">
              <a:buNone/>
            </a:pPr>
            <a:endParaRPr lang="en-US" sz="4000" b="1" dirty="0">
              <a:solidFill>
                <a:srgbClr val="D1CDC5"/>
              </a:solidFill>
            </a:endParaRPr>
          </a:p>
        </p:txBody>
      </p:sp>
      <p:pic>
        <p:nvPicPr>
          <p:cNvPr id="8" name="Content Placeholder 5">
            <a:extLst>
              <a:ext uri="{FF2B5EF4-FFF2-40B4-BE49-F238E27FC236}">
                <a16:creationId xmlns:a16="http://schemas.microsoft.com/office/drawing/2014/main" id="{08DCE333-CD43-4769-8889-B527D8F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83" y="200024"/>
            <a:ext cx="3977380" cy="6454775"/>
          </a:xfrm>
          <a:prstGeom prst="rect">
            <a:avLst/>
          </a:prstGeom>
        </p:spPr>
      </p:pic>
    </p:spTree>
    <p:extLst>
      <p:ext uri="{BB962C8B-B14F-4D97-AF65-F5344CB8AC3E}">
        <p14:creationId xmlns:p14="http://schemas.microsoft.com/office/powerpoint/2010/main" val="16359756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82A7-FCDC-429A-9E60-297DB7D40CC3}"/>
              </a:ext>
            </a:extLst>
          </p:cNvPr>
          <p:cNvSpPr>
            <a:spLocks noGrp="1"/>
          </p:cNvSpPr>
          <p:nvPr>
            <p:ph type="title"/>
          </p:nvPr>
        </p:nvSpPr>
        <p:spPr>
          <a:xfrm>
            <a:off x="838200" y="365125"/>
            <a:ext cx="6422136" cy="1325563"/>
          </a:xfrm>
        </p:spPr>
        <p:txBody>
          <a:bodyPr/>
          <a:lstStyle/>
          <a:p>
            <a:pPr algn="ctr"/>
            <a:r>
              <a:rPr lang="en-US" dirty="0">
                <a:solidFill>
                  <a:srgbClr val="D1CDC5"/>
                </a:solidFill>
                <a:latin typeface="Antique No 14" panose="02000507020000020003" pitchFamily="2" charset="0"/>
              </a:rPr>
              <a:t>Observations</a:t>
            </a:r>
          </a:p>
        </p:txBody>
      </p:sp>
      <p:sp>
        <p:nvSpPr>
          <p:cNvPr id="7" name="Content Placeholder 6">
            <a:extLst>
              <a:ext uri="{FF2B5EF4-FFF2-40B4-BE49-F238E27FC236}">
                <a16:creationId xmlns:a16="http://schemas.microsoft.com/office/drawing/2014/main" id="{DBA1C276-ABE0-4F2D-AF56-877AD8702628}"/>
              </a:ext>
            </a:extLst>
          </p:cNvPr>
          <p:cNvSpPr>
            <a:spLocks noGrp="1"/>
          </p:cNvSpPr>
          <p:nvPr>
            <p:ph idx="1"/>
          </p:nvPr>
        </p:nvSpPr>
        <p:spPr>
          <a:xfrm>
            <a:off x="512064" y="1825625"/>
            <a:ext cx="7004304" cy="4351338"/>
          </a:xfrm>
        </p:spPr>
        <p:txBody>
          <a:bodyPr>
            <a:normAutofit/>
          </a:bodyPr>
          <a:lstStyle/>
          <a:p>
            <a:pPr marL="0" indent="0" algn="ctr">
              <a:buNone/>
            </a:pPr>
            <a:r>
              <a:rPr lang="en-US" sz="4400" dirty="0">
                <a:solidFill>
                  <a:srgbClr val="D1CDC5"/>
                </a:solidFill>
              </a:rPr>
              <a:t>True repentance is more than uttering the words,            “I’m sorry”</a:t>
            </a:r>
          </a:p>
          <a:p>
            <a:pPr marL="0" indent="0" algn="ctr">
              <a:buNone/>
            </a:pPr>
            <a:endParaRPr lang="en-US" sz="4400" dirty="0">
              <a:solidFill>
                <a:srgbClr val="D1CDC5"/>
              </a:solidFill>
            </a:endParaRPr>
          </a:p>
          <a:p>
            <a:pPr marL="0" indent="0" algn="ctr">
              <a:buNone/>
            </a:pPr>
            <a:r>
              <a:rPr lang="en-US" sz="4000" b="1" dirty="0">
                <a:solidFill>
                  <a:srgbClr val="D1CDC5"/>
                </a:solidFill>
              </a:rPr>
              <a:t>2 Corinthians 7:8-11</a:t>
            </a:r>
          </a:p>
          <a:p>
            <a:pPr marL="0" indent="0" algn="ctr">
              <a:buNone/>
            </a:pPr>
            <a:endParaRPr lang="en-US" sz="4000" b="1" dirty="0">
              <a:solidFill>
                <a:srgbClr val="D1CDC5"/>
              </a:solidFill>
            </a:endParaRPr>
          </a:p>
        </p:txBody>
      </p:sp>
      <p:pic>
        <p:nvPicPr>
          <p:cNvPr id="8" name="Content Placeholder 5">
            <a:extLst>
              <a:ext uri="{FF2B5EF4-FFF2-40B4-BE49-F238E27FC236}">
                <a16:creationId xmlns:a16="http://schemas.microsoft.com/office/drawing/2014/main" id="{08DCE333-CD43-4769-8889-B527D8FC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83" y="200024"/>
            <a:ext cx="3977380" cy="6454775"/>
          </a:xfrm>
          <a:prstGeom prst="rect">
            <a:avLst/>
          </a:prstGeom>
        </p:spPr>
      </p:pic>
      <p:sp>
        <p:nvSpPr>
          <p:cNvPr id="3" name="Arrow: Right 2">
            <a:extLst>
              <a:ext uri="{FF2B5EF4-FFF2-40B4-BE49-F238E27FC236}">
                <a16:creationId xmlns:a16="http://schemas.microsoft.com/office/drawing/2014/main" id="{3B37B84D-49BE-469A-BC2A-DB783B14CCD4}"/>
              </a:ext>
            </a:extLst>
          </p:cNvPr>
          <p:cNvSpPr/>
          <p:nvPr/>
        </p:nvSpPr>
        <p:spPr>
          <a:xfrm rot="19907952">
            <a:off x="7757908" y="5089585"/>
            <a:ext cx="1386092" cy="3968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C42532B-9F78-43F6-B13C-CD080C4B2F3A}"/>
              </a:ext>
            </a:extLst>
          </p:cNvPr>
          <p:cNvSpPr/>
          <p:nvPr/>
        </p:nvSpPr>
        <p:spPr>
          <a:xfrm rot="803316">
            <a:off x="8665443" y="829498"/>
            <a:ext cx="1386092" cy="396815"/>
          </a:xfrm>
          <a:prstGeom prst="righ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65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99D80-C36F-48F1-9C9C-B39F1103D82D}"/>
              </a:ext>
            </a:extLst>
          </p:cNvPr>
          <p:cNvPicPr>
            <a:picLocks noChangeAspect="1"/>
          </p:cNvPicPr>
          <p:nvPr/>
        </p:nvPicPr>
        <p:blipFill>
          <a:blip r:embed="rId3"/>
          <a:stretch>
            <a:fillRect/>
          </a:stretch>
        </p:blipFill>
        <p:spPr>
          <a:xfrm>
            <a:off x="-2" y="0"/>
            <a:ext cx="12192001" cy="6858000"/>
          </a:xfrm>
          <a:prstGeom prst="rect">
            <a:avLst/>
          </a:prstGeom>
        </p:spPr>
      </p:pic>
      <p:sp>
        <p:nvSpPr>
          <p:cNvPr id="2" name="Title 1">
            <a:extLst>
              <a:ext uri="{FF2B5EF4-FFF2-40B4-BE49-F238E27FC236}">
                <a16:creationId xmlns:a16="http://schemas.microsoft.com/office/drawing/2014/main" id="{543C2B0B-79D5-4558-9214-DB12D79FD5CE}"/>
              </a:ext>
            </a:extLst>
          </p:cNvPr>
          <p:cNvSpPr>
            <a:spLocks noGrp="1"/>
          </p:cNvSpPr>
          <p:nvPr>
            <p:ph type="ctrTitle"/>
          </p:nvPr>
        </p:nvSpPr>
        <p:spPr>
          <a:xfrm>
            <a:off x="2015243" y="-46207"/>
            <a:ext cx="6519332" cy="1163637"/>
          </a:xfrm>
        </p:spPr>
        <p:txBody>
          <a:bodyPr/>
          <a:lstStyle/>
          <a:p>
            <a:r>
              <a:rPr lang="en-US" dirty="0">
                <a:solidFill>
                  <a:srgbClr val="D1CDC5"/>
                </a:solidFill>
                <a:latin typeface="Antique No 14" panose="02000507020000020003" pitchFamily="2" charset="0"/>
              </a:rPr>
              <a:t>Conclusion</a:t>
            </a:r>
          </a:p>
        </p:txBody>
      </p:sp>
      <p:sp>
        <p:nvSpPr>
          <p:cNvPr id="3" name="Subtitle 2">
            <a:extLst>
              <a:ext uri="{FF2B5EF4-FFF2-40B4-BE49-F238E27FC236}">
                <a16:creationId xmlns:a16="http://schemas.microsoft.com/office/drawing/2014/main" id="{59247705-7784-44B6-A44F-557BA2E08400}"/>
              </a:ext>
            </a:extLst>
          </p:cNvPr>
          <p:cNvSpPr>
            <a:spLocks noGrp="1"/>
          </p:cNvSpPr>
          <p:nvPr>
            <p:ph type="subTitle" idx="1"/>
          </p:nvPr>
        </p:nvSpPr>
        <p:spPr>
          <a:xfrm>
            <a:off x="559837" y="4594489"/>
            <a:ext cx="10804849" cy="1974262"/>
          </a:xfrm>
        </p:spPr>
        <p:txBody>
          <a:bodyPr>
            <a:normAutofit/>
          </a:bodyPr>
          <a:lstStyle/>
          <a:p>
            <a:r>
              <a:rPr lang="en-US" sz="4000" b="1" dirty="0">
                <a:solidFill>
                  <a:srgbClr val="D1CDC5"/>
                </a:solidFill>
              </a:rPr>
              <a:t>God has determined that those who are penitent  and obedient will enjoy His favor!</a:t>
            </a:r>
          </a:p>
          <a:p>
            <a:r>
              <a:rPr lang="en-US" sz="4000" b="1" dirty="0">
                <a:solidFill>
                  <a:srgbClr val="D1CDC5"/>
                </a:solidFill>
              </a:rPr>
              <a:t>(1 Corinthians 6:9-11)</a:t>
            </a:r>
          </a:p>
        </p:txBody>
      </p:sp>
    </p:spTree>
    <p:extLst>
      <p:ext uri="{BB962C8B-B14F-4D97-AF65-F5344CB8AC3E}">
        <p14:creationId xmlns:p14="http://schemas.microsoft.com/office/powerpoint/2010/main" val="338947857"/>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2849</Words>
  <Application>Microsoft Office PowerPoint</Application>
  <PresentationFormat>Widescreen</PresentationFormat>
  <Paragraphs>108</Paragraphs>
  <Slides>7</Slides>
  <Notes>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Wingdings</vt:lpstr>
      <vt:lpstr>Antique No 14</vt:lpstr>
      <vt:lpstr>Calibri Light</vt:lpstr>
      <vt:lpstr>Calibri</vt:lpstr>
      <vt:lpstr>Office Theme</vt:lpstr>
      <vt:lpstr>The Two Sons</vt:lpstr>
      <vt:lpstr>The Audience</vt:lpstr>
      <vt:lpstr>The Lesson</vt:lpstr>
      <vt:lpstr>Observations</vt:lpstr>
      <vt:lpstr>Observations</vt:lpstr>
      <vt:lpstr>Observations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 Sons</dc:title>
  <dc:creator>Stan Cox</dc:creator>
  <cp:lastModifiedBy>Stan Cox</cp:lastModifiedBy>
  <cp:revision>31</cp:revision>
  <cp:lastPrinted>2017-08-16T18:04:28Z</cp:lastPrinted>
  <dcterms:created xsi:type="dcterms:W3CDTF">2017-08-15T15:46:23Z</dcterms:created>
  <dcterms:modified xsi:type="dcterms:W3CDTF">2017-08-21T19:01:51Z</dcterms:modified>
</cp:coreProperties>
</file>